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43"/>
  </p:notesMasterIdLst>
  <p:handoutMasterIdLst>
    <p:handoutMasterId r:id="rId44"/>
  </p:handoutMasterIdLst>
  <p:sldIdLst>
    <p:sldId id="589" r:id="rId3"/>
    <p:sldId id="588" r:id="rId4"/>
    <p:sldId id="572" r:id="rId5"/>
    <p:sldId id="501" r:id="rId6"/>
    <p:sldId id="574" r:id="rId7"/>
    <p:sldId id="575" r:id="rId8"/>
    <p:sldId id="576" r:id="rId9"/>
    <p:sldId id="403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97" r:id="rId29"/>
    <p:sldId id="598" r:id="rId30"/>
    <p:sldId id="599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608" r:id="rId40"/>
    <p:sldId id="609" r:id="rId41"/>
    <p:sldId id="61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SR" initials="A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EF0"/>
    <a:srgbClr val="005828"/>
    <a:srgbClr val="00582A"/>
    <a:srgbClr val="2F473E"/>
    <a:srgbClr val="D2DCFE"/>
    <a:srgbClr val="DAE3FE"/>
    <a:srgbClr val="B9C9FD"/>
    <a:srgbClr val="C0CDF6"/>
    <a:srgbClr val="C7D8E7"/>
    <a:srgbClr val="D2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0" autoAdjust="0"/>
    <p:restoredTop sz="82064" autoAdjust="0"/>
  </p:normalViewPr>
  <p:slideViewPr>
    <p:cSldViewPr>
      <p:cViewPr varScale="1">
        <p:scale>
          <a:sx n="75" d="100"/>
          <a:sy n="75" d="100"/>
        </p:scale>
        <p:origin x="164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2403-FCA1-4E78-B8EF-CA33F6D73DAC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F8BB-9B9C-46BA-8928-718CB01E0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27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61AA-7EA1-4D72-A013-B26ADC009518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0B61-172D-4509-B931-6E88C4E54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6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0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7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9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2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79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02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23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7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4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7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63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66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00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0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4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8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5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73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53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41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77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93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60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1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65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3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9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basakalper1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305800" cy="1600200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75418" cy="2057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C6D6219-DCAC-4F04-91C2-9C2926F94FDD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3404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C88D2266-D139-483F-842B-4CB5631A2188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73F066-23DE-4C0B-9F84-0B007F2BDA79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43FDDE1A-45B7-4CC4-81B2-A1ED1DF109C0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2951-7CAD-44F3-A83F-1F8DA852E1F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1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8A58-C57F-4BDE-A8C2-BC4CDAA8E71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E2D3-F0F7-4C7A-A06B-5944DA86352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6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156B-FA10-4071-94E4-223AD5BCC1F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74B8-6A0D-46C9-9138-156805ACF595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BA2D-19CD-4765-BB7C-7D7B1BAE3833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69A6-0228-4EA0-8215-B74A11F2BF5B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6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CCCE-5D73-4339-87BE-D63EF72B1B7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48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312F-671F-4C7C-8D03-9B8717D9BB86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1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95B4-1FE7-4B69-946B-7CC4EA6F533C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43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3D6D-41E1-4298-A26C-A89DE7C7D69C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E9AFBA4C-C20B-471B-BFC8-636E2100FE86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0100" y="64928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682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682F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009E47"/>
              </a:buClr>
              <a:buFont typeface="Arial" pitchFamily="34" charset="0"/>
              <a:buChar char="•"/>
            </a:pPr>
            <a:r>
              <a:rPr lang="en-US" dirty="0"/>
              <a:t>Add text here</a:t>
            </a:r>
          </a:p>
          <a:p>
            <a:pPr marL="1051560" lvl="1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  <a:p>
            <a:pPr marL="1600200" lvl="3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686800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AE537E5-2B57-4335-92B5-EA21173A8AE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5D3FF8-935F-4D86-BBFA-F4F88CA39F8F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BD204E0-BF16-4621-BA09-0A73C9E0218E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3B587AF-5313-49B5-AD0D-B12D8EFF110D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9F6EE03-1C10-40D4-A2E8-2CA53B3FF34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2CC819F2-208E-4619-9893-AEA32C555FCF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0000"/>
            <a:duotone>
              <a:schemeClr val="bg1">
                <a:shade val="20000"/>
                <a:satMod val="350000"/>
                <a:lumMod val="125000"/>
              </a:schemeClr>
              <a:schemeClr val="bg1">
                <a:tint val="90000"/>
                <a:satMod val="25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90112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240" y="6525768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057400"/>
            <a:ext cx="87663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/>
              <a:t>Vb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/>
              <a:t>Bm</a:t>
            </a:r>
          </a:p>
          <a:p>
            <a:pPr marL="1428750" lvl="2" indent="-514350">
              <a:buFont typeface="Arial" pitchFamily="34" charset="0"/>
              <a:buChar char="•"/>
            </a:pPr>
            <a:r>
              <a:rPr lang="en-US" sz="2000" dirty="0"/>
              <a:t>Mbm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5828"/>
          </a:solidFill>
          <a:latin typeface="Calibri" pitchFamily="34" charset="0"/>
          <a:ea typeface="+mj-ea"/>
          <a:cs typeface="Calibr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None/>
        <a:defRPr sz="24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1pPr>
      <a:lvl2pPr marL="594360" indent="-27432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2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2pPr>
      <a:lvl3pPr marL="86868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0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4pPr>
      <a:lvl5pPr marL="13716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 baseline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0E27-E164-4218-AEA6-70A3D10F2E1C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228600"/>
            <a:ext cx="2449513" cy="5762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tr-TR" sz="3200" dirty="0"/>
              <a:t>Spring</a:t>
            </a:r>
            <a:r>
              <a:rPr lang="en-US" sz="3200" dirty="0"/>
              <a:t> 20</a:t>
            </a:r>
            <a:r>
              <a:rPr lang="tr-TR" sz="3200" dirty="0"/>
              <a:t>21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90862"/>
            <a:ext cx="8458200" cy="29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hasan.demirtas@yeditepe.edu.tr (hdemirtas.academic@gmail.com)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endParaRPr kumimoji="1" lang="tr-TR" sz="2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Cumhur Baştürk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cbasturk.academic@gmail.com (basturkc@gmail.com) </a:t>
            </a:r>
          </a:p>
        </p:txBody>
      </p:sp>
    </p:spTree>
    <p:extLst>
      <p:ext uri="{BB962C8B-B14F-4D97-AF65-F5344CB8AC3E}">
        <p14:creationId xmlns:p14="http://schemas.microsoft.com/office/powerpoint/2010/main" val="386665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7396B-FB31-4CC2-991C-7AD067C0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445580"/>
            <a:ext cx="8690112" cy="44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FD438-CB3E-45A2-BA29-FF350692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5" b="-739"/>
          <a:stretch/>
        </p:blipFill>
        <p:spPr>
          <a:xfrm>
            <a:off x="225288" y="2438400"/>
            <a:ext cx="8690112" cy="42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CC299-C1A9-4253-9502-333E2F87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451543"/>
            <a:ext cx="8690111" cy="44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1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Tversky &amp; Kahneman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9A06-85BF-4A41-980B-7397C30D8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6"/>
          <a:stretch/>
        </p:blipFill>
        <p:spPr>
          <a:xfrm>
            <a:off x="225954" y="2458719"/>
            <a:ext cx="8692091" cy="42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2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You receive 50 euros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F24BF-4F45-497A-B507-3C55F947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2" y="2222169"/>
            <a:ext cx="7885816" cy="42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You receive 50 euros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DF88-FC8A-48D1-B8C0-CCE1490B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222169"/>
            <a:ext cx="7777545" cy="42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Choice comparison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3AF94-82BB-476D-8F0A-BF887F58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4" y="2219238"/>
            <a:ext cx="8669792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Risk avert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75406-365F-4DAE-84E8-430FBCBF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3372"/>
            <a:ext cx="8734824" cy="39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E433F-A9E6-4E48-8F69-BCE7E117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01849"/>
            <a:ext cx="8690112" cy="3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Winner is the positive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95FFA-4746-45B1-8FD5-F6F5E1EB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1215"/>
            <a:ext cx="8690112" cy="4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Decision Theory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6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73924"/>
            <a:ext cx="5638800" cy="38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1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5600"/>
            <a:ext cx="3044215" cy="205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8B8D5-ACAC-41E6-9213-18B54950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890520"/>
            <a:ext cx="533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6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group of 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5600"/>
            <a:ext cx="3044215" cy="205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8B8D5-ACAC-41E6-9213-18B54950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890520"/>
            <a:ext cx="533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Half chosed the mug, half chosed the bar -&gt; They valued the items similarly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BB879-D4D6-4823-A04D-FBE65814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29560"/>
            <a:ext cx="5181600" cy="3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Some other group of students were given a mug first and chance to swap it for a chocolate bar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24CAF-F8D8-4784-94CA-E6593438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895600"/>
            <a:ext cx="5772150" cy="38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1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Same is done for chocolate bar also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6118-E0C6-429A-B425-0C17C9CC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2853521"/>
            <a:ext cx="6943725" cy="39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64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They mostly have chosen to keep the initial choice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BC00B-CD9F-463B-A0EA-0E0B3D7D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2453640"/>
            <a:ext cx="5534025" cy="4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We quickly form connection at neural level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F24D8-CD59-4084-B66B-29C72AF79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"/>
          <a:stretch/>
        </p:blipFill>
        <p:spPr>
          <a:xfrm>
            <a:off x="1139190" y="2531315"/>
            <a:ext cx="6865620" cy="43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Even a single label affects our perception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CD6-70F1-400C-B437-E32F065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20671"/>
            <a:ext cx="3270216" cy="283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1AAB-D8B8-47FE-B204-928B495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1" y="2690192"/>
            <a:ext cx="3116252" cy="2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/>
          <a:lstStyle/>
          <a:p>
            <a:r>
              <a:rPr lang="tr-TR" dirty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Minimizing the expected loss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Or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Maximizing the expected utility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1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Even a single label affects our perception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CD6-70F1-400C-B437-E32F065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20671"/>
            <a:ext cx="3270216" cy="283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1AAB-D8B8-47FE-B204-928B495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1" y="2690192"/>
            <a:ext cx="3116252" cy="2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Putting items in the basket activates our 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1DE3-6565-4977-BE01-8FD9E341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708121" cy="328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FED8-4DAD-4C31-B4F4-05671229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10511"/>
            <a:ext cx="3109913" cy="38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Sellers vs Buyers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BCEF7-ADF2-42A0-98CA-28C64C6A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9" y="2514600"/>
            <a:ext cx="8075701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0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Loss aversion nature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B2B1-3759-46B2-838D-C85623F4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0" y="2596832"/>
            <a:ext cx="3289393" cy="389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3D7CA-DC1C-4F12-B68C-64CF9A7A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4" y="2690191"/>
            <a:ext cx="5013056" cy="37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1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Loss aversion nature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B2B1-3759-46B2-838D-C85623F4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0" y="2596832"/>
            <a:ext cx="3289393" cy="389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3D7CA-DC1C-4F12-B68C-64CF9A7A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4" y="2690191"/>
            <a:ext cx="5013056" cy="37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1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Marketing: Trial rooms, free trials, free samples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0D4A-01FF-443B-B740-1BCE65CD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460014"/>
            <a:ext cx="8508198" cy="41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8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Accepting new tech and leaving legacy may be challenging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7173F-D8EE-42A2-86B8-DB43B940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047999"/>
            <a:ext cx="2362199" cy="236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E656-DEA3-4EA1-BE5B-B9E76CF8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305587"/>
            <a:ext cx="1752600" cy="137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F24DB-6528-4C28-9549-7143F3AEF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445773"/>
            <a:ext cx="2514604" cy="22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1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14730-A6CC-467F-9803-41CDC95F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455025"/>
            <a:ext cx="5981700" cy="43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08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0873E-347D-4557-8525-5FBDAA10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68880"/>
            <a:ext cx="5943600" cy="43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D7212-25A5-4754-BD31-5493E1AE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4" y="2468880"/>
            <a:ext cx="57692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rmAutofit fontScale="90000"/>
          </a:bodyPr>
          <a:lstStyle/>
          <a:p>
            <a:r>
              <a:rPr lang="tr-TR" dirty="0"/>
              <a:t>Example1 </a:t>
            </a:r>
            <a:br>
              <a:rPr lang="tr-TR" dirty="0"/>
            </a:br>
            <a:r>
              <a:rPr lang="tr-TR" sz="2800" dirty="0"/>
              <a:t>(Minimizing the expected loss)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Electricity pole isolators length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linearly related with number of faults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long -&gt; costly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short -&gt; electric fault during rainy weather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each fault costs 50-units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6481"/>
              </p:ext>
            </p:extLst>
          </p:nvPr>
        </p:nvGraphicFramePr>
        <p:xfrm>
          <a:off x="952500" y="4495800"/>
          <a:ext cx="7239000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Material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Mid size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50984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Hot hand fallacy is like Gambler’s fallacy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3B1BE-735C-4B5C-8431-B63A5FA5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7045"/>
            <a:ext cx="5943600" cy="43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/>
              <a:t>Example2</a:t>
            </a:r>
            <a:br>
              <a:rPr lang="tr-TR" sz="2500" dirty="0"/>
            </a:br>
            <a:r>
              <a:rPr lang="tr-TR" sz="2500" dirty="0"/>
              <a:t>(Maximizing the expected utility)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Investment in risky portfolios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square loss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-&gt; low return &amp; low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High risk -&gt; high return &amp; high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bankrupt costs 1000-units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72362"/>
              </p:ext>
            </p:extLst>
          </p:nvPr>
        </p:nvGraphicFramePr>
        <p:xfrm>
          <a:off x="457200" y="4495800"/>
          <a:ext cx="8185461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54832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720278">
                  <a:extLst>
                    <a:ext uri="{9D8B030D-6E8A-4147-A177-3AD203B41FA5}">
                      <a16:colId xmlns:a16="http://schemas.microsoft.com/office/drawing/2014/main" val="3306291442"/>
                    </a:ext>
                  </a:extLst>
                </a:gridCol>
                <a:gridCol w="1314571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prob.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risk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Tx/>
                        <a:buNone/>
                      </a:pP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346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Example3</a:t>
            </a:r>
            <a:br>
              <a:rPr lang="tr-TR" sz="2500" dirty="0"/>
            </a:br>
            <a:r>
              <a:rPr lang="tr-TR" sz="2500" dirty="0"/>
              <a:t>(cost matrix for classification)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Spam classification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= 0 is not spam, y = 1 is spam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= 0 is not spam predicted, </a:t>
            </a:r>
            <a:r>
              <a:rPr lang="cy-GB" sz="2400" dirty="0"/>
              <a:t>ŷ</a:t>
            </a:r>
            <a:r>
              <a:rPr lang="tr-TR" sz="2400" dirty="0"/>
              <a:t> = 1 is spam predicted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88619"/>
              </p:ext>
            </p:extLst>
          </p:nvPr>
        </p:nvGraphicFramePr>
        <p:xfrm>
          <a:off x="944308" y="3733800"/>
          <a:ext cx="3602292" cy="11125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46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Example4</a:t>
            </a:r>
            <a:br>
              <a:rPr lang="tr-TR" sz="2500" dirty="0"/>
            </a:br>
            <a:r>
              <a:rPr lang="tr-TR" sz="2500" dirty="0"/>
              <a:t>(cost function for linear regression)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Deviation from real value penalty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order 2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is the real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is the predicted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400" dirty="0"/>
              <a:t>L = ( y – </a:t>
            </a:r>
            <a:r>
              <a:rPr lang="cy-GB" sz="2400" dirty="0"/>
              <a:t>ŷ</a:t>
            </a:r>
            <a:r>
              <a:rPr lang="tr-TR" sz="2400" dirty="0"/>
              <a:t> )^2 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>
                <a:latin typeface="Tahoma" pitchFamily="34" charset="0"/>
                <a:ea typeface="Tahoma" pitchFamily="34" charset="0"/>
                <a:cs typeface="Tahoma" pitchFamily="34" charset="0"/>
              </a:rPr>
              <a:t>Cognitive Biases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7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16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12838</TotalTime>
  <Words>704</Words>
  <Application>Microsoft Office PowerPoint</Application>
  <PresentationFormat>On-screen Show (4:3)</PresentationFormat>
  <Paragraphs>276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Impact</vt:lpstr>
      <vt:lpstr>Tahoma</vt:lpstr>
      <vt:lpstr>Times New Roman</vt:lpstr>
      <vt:lpstr>Wingdings</vt:lpstr>
      <vt:lpstr>NewsPrint</vt:lpstr>
      <vt:lpstr>Custom Design</vt:lpstr>
      <vt:lpstr>PowerPoint Presentation</vt:lpstr>
      <vt:lpstr>Decision Theory</vt:lpstr>
      <vt:lpstr>Idea</vt:lpstr>
      <vt:lpstr>Example1  (Minimizing the expected loss)</vt:lpstr>
      <vt:lpstr>Example2 (Maximizing the expected utility)</vt:lpstr>
      <vt:lpstr>Example3 (cost matrix for classification)</vt:lpstr>
      <vt:lpstr>Example4 (cost function for linear regression)</vt:lpstr>
      <vt:lpstr>Cognitive Biases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Gambler’s fallacy</vt:lpstr>
      <vt:lpstr>Gambler’s fallacy</vt:lpstr>
      <vt:lpstr>Gambler’s fallacy</vt:lpstr>
      <vt:lpstr>Gambler’s fallacy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hdemirtas</cp:lastModifiedBy>
  <cp:revision>868</cp:revision>
  <dcterms:created xsi:type="dcterms:W3CDTF">2013-06-04T12:27:35Z</dcterms:created>
  <dcterms:modified xsi:type="dcterms:W3CDTF">2021-03-10T19:12:51Z</dcterms:modified>
</cp:coreProperties>
</file>